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</p:sldIdLst>
  <p:sldSz cx="18288000" cy="10287000"/>
  <p:notesSz cx="6858000" cy="9144000"/>
  <p:embeddedFontLst>
    <p:embeddedFont>
      <p:font typeface="AbcBulletin" panose="00000400000000000000" pitchFamily="2" charset="0"/>
      <p:regular r:id="rId17"/>
    </p:embeddedFont>
    <p:embeddedFont>
      <p:font typeface="Bukhari Script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ng Soon" panose="020B0604020202020204" charset="0"/>
      <p:regular r:id="rId23"/>
    </p:embeddedFont>
    <p:embeddedFont>
      <p:font typeface="DJB On the Spot" panose="02000500000000000000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57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87F38-EFFC-446E-9ED2-70C36E6C682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B1662-A20C-4EB2-86B5-4E43EE6ED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2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B1662-A20C-4EB2-86B5-4E43EE6ED0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C5rL5rgVv7U&amp;authuser=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9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5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5582" y="750506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0740" y="773365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1" y="0"/>
                </a:lnTo>
                <a:lnTo>
                  <a:pt x="9118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18741" y="1374357"/>
            <a:ext cx="7600841" cy="6859759"/>
          </a:xfrm>
          <a:custGeom>
            <a:avLst/>
            <a:gdLst/>
            <a:ahLst/>
            <a:cxnLst/>
            <a:rect l="l" t="t" r="r" b="b"/>
            <a:pathLst>
              <a:path w="7600841" h="6859759">
                <a:moveTo>
                  <a:pt x="0" y="0"/>
                </a:moveTo>
                <a:lnTo>
                  <a:pt x="7600842" y="0"/>
                </a:lnTo>
                <a:lnTo>
                  <a:pt x="7600842" y="6859759"/>
                </a:lnTo>
                <a:lnTo>
                  <a:pt x="0" y="6859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" r="-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48342" y="7958382"/>
            <a:ext cx="12026118" cy="8478522"/>
          </a:xfrm>
          <a:custGeom>
            <a:avLst/>
            <a:gdLst/>
            <a:ahLst/>
            <a:cxnLst/>
            <a:rect l="l" t="t" r="r" b="b"/>
            <a:pathLst>
              <a:path w="12026118" h="8478522">
                <a:moveTo>
                  <a:pt x="0" y="0"/>
                </a:moveTo>
                <a:lnTo>
                  <a:pt x="12026119" y="0"/>
                </a:lnTo>
                <a:lnTo>
                  <a:pt x="12026119" y="8478522"/>
                </a:lnTo>
                <a:lnTo>
                  <a:pt x="0" y="8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88" b="-39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6461" y="7958382"/>
            <a:ext cx="12026118" cy="8478522"/>
          </a:xfrm>
          <a:custGeom>
            <a:avLst/>
            <a:gdLst/>
            <a:ahLst/>
            <a:cxnLst/>
            <a:rect l="l" t="t" r="r" b="b"/>
            <a:pathLst>
              <a:path w="12026118" h="8478522">
                <a:moveTo>
                  <a:pt x="0" y="0"/>
                </a:moveTo>
                <a:lnTo>
                  <a:pt x="12026119" y="0"/>
                </a:lnTo>
                <a:lnTo>
                  <a:pt x="12026119" y="8478522"/>
                </a:lnTo>
                <a:lnTo>
                  <a:pt x="0" y="8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88" b="-39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306464"/>
            <a:ext cx="16230600" cy="4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DA5432"/>
                </a:solidFill>
                <a:latin typeface="Bukhari Script"/>
              </a:rPr>
              <a:t>Welcome to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DA5432"/>
                </a:solidFill>
                <a:latin typeface="Bukhari Script"/>
              </a:rPr>
              <a:t>Parent Night of Learning</a:t>
            </a:r>
          </a:p>
          <a:p>
            <a:pPr algn="ctr">
              <a:lnSpc>
                <a:spcPts val="12880"/>
              </a:lnSpc>
            </a:pPr>
            <a:endParaRPr lang="en-US" sz="9200">
              <a:solidFill>
                <a:srgbClr val="DA5432"/>
              </a:solidFill>
              <a:latin typeface="Bukhari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69300" y="5761632"/>
            <a:ext cx="9699724" cy="110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9D649A"/>
                </a:solidFill>
                <a:latin typeface="Coming Soon"/>
              </a:rPr>
              <a:t>What do we do at school?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2785" y="-2020701"/>
            <a:ext cx="19904126" cy="13982649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48098" y="4661934"/>
            <a:ext cx="5747965" cy="5908780"/>
          </a:xfrm>
          <a:custGeom>
            <a:avLst/>
            <a:gdLst/>
            <a:ahLst/>
            <a:cxnLst/>
            <a:rect l="l" t="t" r="r" b="b"/>
            <a:pathLst>
              <a:path w="5747965" h="5908780">
                <a:moveTo>
                  <a:pt x="0" y="0"/>
                </a:moveTo>
                <a:lnTo>
                  <a:pt x="5747965" y="0"/>
                </a:lnTo>
                <a:lnTo>
                  <a:pt x="5747965" y="5908780"/>
                </a:lnTo>
                <a:lnTo>
                  <a:pt x="0" y="5908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631" t="-119917" r="-7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69629" y="4970624"/>
            <a:ext cx="5245008" cy="5600090"/>
          </a:xfrm>
          <a:custGeom>
            <a:avLst/>
            <a:gdLst/>
            <a:ahLst/>
            <a:cxnLst/>
            <a:rect l="l" t="t" r="r" b="b"/>
            <a:pathLst>
              <a:path w="5245008" h="5600090">
                <a:moveTo>
                  <a:pt x="0" y="0"/>
                </a:moveTo>
                <a:lnTo>
                  <a:pt x="5245008" y="0"/>
                </a:lnTo>
                <a:lnTo>
                  <a:pt x="5245008" y="5600090"/>
                </a:lnTo>
                <a:lnTo>
                  <a:pt x="0" y="5600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99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57400" y="283972"/>
            <a:ext cx="16230600" cy="6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Exploring and investigating the world around us.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Cooperating with others.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Learning to take care of living things.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Observing, predicting, and comparing.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Drawing conclusions.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Developing dexterity and hand-eye coordination.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Practicing motor skills.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Expanding our vocabulary.</a:t>
            </a:r>
          </a:p>
          <a:p>
            <a:pPr marL="1036322" lvl="1" indent="-518161">
              <a:lnSpc>
                <a:spcPts val="5712"/>
              </a:lnSpc>
              <a:buFont typeface="Arial"/>
              <a:buChar char="•"/>
            </a:pPr>
            <a:r>
              <a:rPr lang="en-US" sz="4800" spc="273">
                <a:solidFill>
                  <a:srgbClr val="71A6A1"/>
                </a:solidFill>
                <a:latin typeface="Coming Soon"/>
              </a:rPr>
              <a:t>Organizing and sharing our learning.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54167" y="7382149"/>
            <a:ext cx="7490222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569">
                <a:solidFill>
                  <a:srgbClr val="FFCE2A"/>
                </a:solidFill>
                <a:latin typeface="Bukhari Script"/>
              </a:rPr>
              <a:t>More Than </a:t>
            </a:r>
          </a:p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569">
                <a:solidFill>
                  <a:srgbClr val="FFCE2A"/>
                </a:solidFill>
                <a:latin typeface="Bukhari Script"/>
              </a:rPr>
              <a:t>Just Play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9" y="0"/>
            <a:ext cx="18271082" cy="10287000"/>
          </a:xfrm>
          <a:custGeom>
            <a:avLst/>
            <a:gdLst/>
            <a:ahLst/>
            <a:cxnLst/>
            <a:rect l="l" t="t" r="r" b="b"/>
            <a:pathLst>
              <a:path w="18271082" h="10287000">
                <a:moveTo>
                  <a:pt x="0" y="0"/>
                </a:moveTo>
                <a:lnTo>
                  <a:pt x="18271082" y="0"/>
                </a:lnTo>
                <a:lnTo>
                  <a:pt x="182710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5177" y="4593500"/>
            <a:ext cx="2085245" cy="5693500"/>
          </a:xfrm>
          <a:custGeom>
            <a:avLst/>
            <a:gdLst/>
            <a:ahLst/>
            <a:cxnLst/>
            <a:rect l="l" t="t" r="r" b="b"/>
            <a:pathLst>
              <a:path w="2085245" h="5693500">
                <a:moveTo>
                  <a:pt x="0" y="0"/>
                </a:moveTo>
                <a:lnTo>
                  <a:pt x="2085245" y="0"/>
                </a:lnTo>
                <a:lnTo>
                  <a:pt x="2085245" y="5693500"/>
                </a:lnTo>
                <a:lnTo>
                  <a:pt x="0" y="569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5313" y="2434590"/>
            <a:ext cx="17823855" cy="744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1"/>
              </a:lnSpc>
              <a:spcBef>
                <a:spcPct val="0"/>
              </a:spcBef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This is a requirement for all full day students.</a:t>
            </a:r>
          </a:p>
          <a:p>
            <a:pPr algn="ctr">
              <a:lnSpc>
                <a:spcPts val="5921"/>
              </a:lnSpc>
              <a:spcBef>
                <a:spcPct val="0"/>
              </a:spcBef>
            </a:pPr>
            <a:endParaRPr lang="en-US" sz="5921" spc="337">
              <a:solidFill>
                <a:srgbClr val="00273F"/>
              </a:solidFill>
              <a:latin typeface="Coming Soon"/>
            </a:endParaRPr>
          </a:p>
          <a:p>
            <a:pPr algn="ctr">
              <a:lnSpc>
                <a:spcPts val="9711"/>
              </a:lnSpc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Out of pull-ups</a:t>
            </a:r>
          </a:p>
          <a:p>
            <a:pPr algn="ctr">
              <a:lnSpc>
                <a:spcPts val="9711"/>
              </a:lnSpc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Able to request the bathroom. </a:t>
            </a:r>
          </a:p>
          <a:p>
            <a:pPr algn="ctr">
              <a:lnSpc>
                <a:spcPts val="9711"/>
              </a:lnSpc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Able to wipe after using the bathroom.</a:t>
            </a:r>
          </a:p>
          <a:p>
            <a:pPr algn="ctr">
              <a:lnSpc>
                <a:spcPts val="9711"/>
              </a:lnSpc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Able to pull up/down underwear and pants.</a:t>
            </a:r>
          </a:p>
          <a:p>
            <a:pPr algn="ctr">
              <a:lnSpc>
                <a:spcPts val="9711"/>
              </a:lnSpc>
            </a:pPr>
            <a:r>
              <a:rPr lang="en-US" sz="5921" spc="337">
                <a:solidFill>
                  <a:srgbClr val="00273F"/>
                </a:solidFill>
                <a:latin typeface="Coming Soon"/>
              </a:rPr>
              <a:t>Able to dress themselves.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99" y="476197"/>
            <a:ext cx="708640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05441"/>
                </a:solidFill>
                <a:latin typeface="Bukhari Script"/>
              </a:rPr>
              <a:t>Potty Trained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8284" y="1548233"/>
            <a:ext cx="11632303" cy="8738767"/>
          </a:xfrm>
          <a:custGeom>
            <a:avLst/>
            <a:gdLst/>
            <a:ahLst/>
            <a:cxnLst/>
            <a:rect l="l" t="t" r="r" b="b"/>
            <a:pathLst>
              <a:path w="11632303" h="8738767">
                <a:moveTo>
                  <a:pt x="0" y="0"/>
                </a:moveTo>
                <a:lnTo>
                  <a:pt x="11632303" y="0"/>
                </a:lnTo>
                <a:lnTo>
                  <a:pt x="11632303" y="8738767"/>
                </a:lnTo>
                <a:lnTo>
                  <a:pt x="0" y="873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614580">
            <a:off x="8146554" y="8941845"/>
            <a:ext cx="3405334" cy="2979667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6CC8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98901" y="19050"/>
            <a:ext cx="9322040" cy="918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3600" spc="262" dirty="0">
                <a:solidFill>
                  <a:srgbClr val="000000"/>
                </a:solidFill>
                <a:latin typeface="Coming Soon"/>
              </a:rPr>
              <a:t>Pick up for your student is at 10:30 or 2:30. </a:t>
            </a:r>
          </a:p>
          <a:p>
            <a:pPr algn="ctr">
              <a:lnSpc>
                <a:spcPts val="920"/>
              </a:lnSpc>
            </a:pPr>
            <a:endParaRPr lang="en-US" sz="3600" spc="262" dirty="0">
              <a:solidFill>
                <a:srgbClr val="000000"/>
              </a:solidFill>
              <a:latin typeface="Coming Soon"/>
            </a:endParaRPr>
          </a:p>
          <a:p>
            <a:pPr algn="ctr">
              <a:lnSpc>
                <a:spcPts val="5290"/>
              </a:lnSpc>
            </a:pPr>
            <a:r>
              <a:rPr lang="en-US" sz="3600" spc="262" dirty="0">
                <a:solidFill>
                  <a:srgbClr val="000000"/>
                </a:solidFill>
                <a:latin typeface="Coming Soon"/>
              </a:rPr>
              <a:t>If you are more than 5 minutes late for pick up (10:35 or 2:35) you will pick your student up from the office. </a:t>
            </a:r>
          </a:p>
          <a:p>
            <a:pPr algn="ctr">
              <a:lnSpc>
                <a:spcPts val="920"/>
              </a:lnSpc>
            </a:pPr>
            <a:endParaRPr lang="en-US" sz="3600" spc="262" dirty="0">
              <a:solidFill>
                <a:srgbClr val="000000"/>
              </a:solidFill>
              <a:latin typeface="Coming Soon"/>
            </a:endParaRPr>
          </a:p>
          <a:p>
            <a:pPr algn="ctr">
              <a:lnSpc>
                <a:spcPts val="5290"/>
              </a:lnSpc>
            </a:pPr>
            <a:r>
              <a:rPr lang="en-US" sz="3600" spc="262" dirty="0">
                <a:solidFill>
                  <a:srgbClr val="000000"/>
                </a:solidFill>
                <a:latin typeface="Coming Soon"/>
              </a:rPr>
              <a:t>If you know you are going to be late please let me know as soon as possible.</a:t>
            </a:r>
          </a:p>
          <a:p>
            <a:pPr algn="ctr">
              <a:lnSpc>
                <a:spcPts val="920"/>
              </a:lnSpc>
            </a:pPr>
            <a:r>
              <a:rPr lang="en-US" sz="3600" spc="45" dirty="0">
                <a:solidFill>
                  <a:srgbClr val="000000"/>
                </a:solidFill>
                <a:latin typeface="Coming Soon"/>
              </a:rPr>
              <a:t> </a:t>
            </a:r>
          </a:p>
          <a:p>
            <a:pPr algn="ctr">
              <a:lnSpc>
                <a:spcPts val="5290"/>
              </a:lnSpc>
            </a:pPr>
            <a:r>
              <a:rPr lang="en-US" sz="3600" spc="262" dirty="0">
                <a:solidFill>
                  <a:srgbClr val="000000"/>
                </a:solidFill>
                <a:latin typeface="Coming Soon"/>
              </a:rPr>
              <a:t>The first time you are late you will be given a verbal warning. After that, you will be charged $1 per minute you are late. This will be added to your </a:t>
            </a:r>
            <a:r>
              <a:rPr lang="en-US" sz="3600" spc="262" dirty="0" err="1">
                <a:solidFill>
                  <a:srgbClr val="000000"/>
                </a:solidFill>
                <a:latin typeface="Coming Soon"/>
              </a:rPr>
              <a:t>CommunityEd</a:t>
            </a:r>
            <a:r>
              <a:rPr lang="en-US" sz="3600" spc="262" dirty="0">
                <a:solidFill>
                  <a:srgbClr val="000000"/>
                </a:solidFill>
                <a:latin typeface="Coming Soon"/>
              </a:rPr>
              <a:t> account.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9803" y="-18312"/>
            <a:ext cx="601612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228F4F"/>
                </a:solidFill>
                <a:latin typeface="Bukhari Script"/>
              </a:rPr>
              <a:t>Late Policy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9836"/>
            <a:ext cx="18288000" cy="11326671"/>
          </a:xfrm>
          <a:custGeom>
            <a:avLst/>
            <a:gdLst/>
            <a:ahLst/>
            <a:cxnLst/>
            <a:rect l="l" t="t" r="r" b="b"/>
            <a:pathLst>
              <a:path w="18288000" h="11326671">
                <a:moveTo>
                  <a:pt x="0" y="0"/>
                </a:moveTo>
                <a:lnTo>
                  <a:pt x="18288000" y="0"/>
                </a:lnTo>
                <a:lnTo>
                  <a:pt x="18288000" y="11326672"/>
                </a:lnTo>
                <a:lnTo>
                  <a:pt x="0" y="1132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23" b="-79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387135">
            <a:off x="7059529" y="-2093082"/>
            <a:ext cx="16024642" cy="12081708"/>
            <a:chOff x="0" y="0"/>
            <a:chExt cx="1104966" cy="8330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0155" cy="837322"/>
            </a:xfrm>
            <a:custGeom>
              <a:avLst/>
              <a:gdLst/>
              <a:ahLst/>
              <a:cxnLst/>
              <a:rect l="l" t="t" r="r" b="b"/>
              <a:pathLst>
                <a:path w="1120155" h="837322">
                  <a:moveTo>
                    <a:pt x="627375" y="0"/>
                  </a:moveTo>
                  <a:cubicBezTo>
                    <a:pt x="639495" y="0"/>
                    <a:pt x="651688" y="0"/>
                    <a:pt x="663784" y="0"/>
                  </a:cubicBezTo>
                  <a:cubicBezTo>
                    <a:pt x="760221" y="13914"/>
                    <a:pt x="820491" y="60231"/>
                    <a:pt x="847942" y="136020"/>
                  </a:cubicBezTo>
                  <a:cubicBezTo>
                    <a:pt x="1008720" y="125913"/>
                    <a:pt x="1120155" y="269219"/>
                    <a:pt x="1054375" y="409867"/>
                  </a:cubicBezTo>
                  <a:cubicBezTo>
                    <a:pt x="1078065" y="439422"/>
                    <a:pt x="1097828" y="472482"/>
                    <a:pt x="1104966" y="516853"/>
                  </a:cubicBezTo>
                  <a:cubicBezTo>
                    <a:pt x="1104966" y="529564"/>
                    <a:pt x="1104966" y="542244"/>
                    <a:pt x="1104966" y="554953"/>
                  </a:cubicBezTo>
                  <a:cubicBezTo>
                    <a:pt x="1083695" y="667883"/>
                    <a:pt x="992168" y="744194"/>
                    <a:pt x="841904" y="723650"/>
                  </a:cubicBezTo>
                  <a:cubicBezTo>
                    <a:pt x="803243" y="781635"/>
                    <a:pt x="734448" y="837322"/>
                    <a:pt x="627398" y="832471"/>
                  </a:cubicBezTo>
                  <a:cubicBezTo>
                    <a:pt x="572065" y="828665"/>
                    <a:pt x="533571" y="806616"/>
                    <a:pt x="499867" y="779828"/>
                  </a:cubicBezTo>
                  <a:cubicBezTo>
                    <a:pt x="464369" y="802095"/>
                    <a:pt x="425923" y="819570"/>
                    <a:pt x="370374" y="819762"/>
                  </a:cubicBezTo>
                  <a:cubicBezTo>
                    <a:pt x="241861" y="820092"/>
                    <a:pt x="155891" y="734306"/>
                    <a:pt x="153807" y="616637"/>
                  </a:cubicBezTo>
                  <a:cubicBezTo>
                    <a:pt x="71191" y="589109"/>
                    <a:pt x="15235" y="537726"/>
                    <a:pt x="0" y="449802"/>
                  </a:cubicBezTo>
                  <a:cubicBezTo>
                    <a:pt x="0" y="437093"/>
                    <a:pt x="0" y="424357"/>
                    <a:pt x="0" y="411702"/>
                  </a:cubicBezTo>
                  <a:cubicBezTo>
                    <a:pt x="16816" y="324575"/>
                    <a:pt x="69730" y="269848"/>
                    <a:pt x="157832" y="246648"/>
                  </a:cubicBezTo>
                  <a:cubicBezTo>
                    <a:pt x="152538" y="99673"/>
                    <a:pt x="328767" y="7834"/>
                    <a:pt x="473543" y="72584"/>
                  </a:cubicBezTo>
                  <a:cubicBezTo>
                    <a:pt x="508013" y="40565"/>
                    <a:pt x="556782" y="5642"/>
                    <a:pt x="627375" y="0"/>
                  </a:cubicBezTo>
                  <a:close/>
                </a:path>
              </a:pathLst>
            </a:custGeom>
            <a:solidFill>
              <a:srgbClr val="FFEB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27442" y="8001210"/>
            <a:ext cx="5262638" cy="2732750"/>
          </a:xfrm>
          <a:custGeom>
            <a:avLst/>
            <a:gdLst/>
            <a:ahLst/>
            <a:cxnLst/>
            <a:rect l="l" t="t" r="r" b="b"/>
            <a:pathLst>
              <a:path w="5262638" h="2732750">
                <a:moveTo>
                  <a:pt x="0" y="0"/>
                </a:moveTo>
                <a:lnTo>
                  <a:pt x="5262638" y="0"/>
                </a:lnTo>
                <a:lnTo>
                  <a:pt x="5262638" y="2732751"/>
                </a:lnTo>
                <a:lnTo>
                  <a:pt x="0" y="2732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98" r="-3998" b="-6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77898" y="2357110"/>
            <a:ext cx="10046335" cy="856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READ to your child</a:t>
            </a:r>
          </a:p>
          <a:p>
            <a:pPr algn="r">
              <a:lnSpc>
                <a:spcPts val="480"/>
              </a:lnSpc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Sit down together for dinner</a:t>
            </a:r>
          </a:p>
          <a:p>
            <a:pPr algn="r">
              <a:lnSpc>
                <a:spcPts val="1279"/>
              </a:lnSpc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Limit Screen time</a:t>
            </a:r>
          </a:p>
          <a:p>
            <a:pPr algn="r">
              <a:lnSpc>
                <a:spcPts val="1279"/>
              </a:lnSpc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Utilize a routine</a:t>
            </a:r>
          </a:p>
          <a:p>
            <a:pPr algn="r">
              <a:lnSpc>
                <a:spcPts val="2399"/>
              </a:lnSpc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Be a good </a:t>
            </a: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language model</a:t>
            </a:r>
          </a:p>
          <a:p>
            <a:pPr algn="r">
              <a:lnSpc>
                <a:spcPts val="1279"/>
              </a:lnSpc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Promote </a:t>
            </a:r>
          </a:p>
          <a:p>
            <a:pPr algn="r">
              <a:lnSpc>
                <a:spcPts val="6898"/>
              </a:lnSpc>
            </a:pPr>
            <a:r>
              <a:rPr lang="en-US" sz="4311" spc="245">
                <a:solidFill>
                  <a:srgbClr val="A26B51"/>
                </a:solidFill>
                <a:latin typeface="Coming Soon"/>
              </a:rPr>
              <a:t>INDEPENDENCE</a:t>
            </a:r>
          </a:p>
          <a:p>
            <a:pPr algn="ctr">
              <a:lnSpc>
                <a:spcPts val="4813"/>
              </a:lnSpc>
              <a:spcBef>
                <a:spcPct val="0"/>
              </a:spcBef>
            </a:pPr>
            <a:endParaRPr lang="en-US" sz="4311" spc="245">
              <a:solidFill>
                <a:srgbClr val="A26B51"/>
              </a:solidFill>
              <a:latin typeface="Coming So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52106" y="-142875"/>
            <a:ext cx="9697920" cy="267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80"/>
              </a:lnSpc>
            </a:pPr>
            <a:r>
              <a:rPr lang="en-US" sz="7700">
                <a:solidFill>
                  <a:srgbClr val="366C78"/>
                </a:solidFill>
                <a:latin typeface="Bukhari Script"/>
              </a:rPr>
              <a:t>What can you do at home?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8" t="38873" r="8996" b="144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7860" y="512442"/>
            <a:ext cx="4713913" cy="2735076"/>
          </a:xfrm>
          <a:custGeom>
            <a:avLst/>
            <a:gdLst/>
            <a:ahLst/>
            <a:cxnLst/>
            <a:rect l="l" t="t" r="r" b="b"/>
            <a:pathLst>
              <a:path w="4713913" h="2735076">
                <a:moveTo>
                  <a:pt x="0" y="0"/>
                </a:moveTo>
                <a:lnTo>
                  <a:pt x="4713913" y="0"/>
                </a:lnTo>
                <a:lnTo>
                  <a:pt x="4713913" y="2735076"/>
                </a:lnTo>
                <a:lnTo>
                  <a:pt x="0" y="2735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-359337"/>
            <a:ext cx="5135906" cy="2353179"/>
          </a:xfrm>
          <a:custGeom>
            <a:avLst/>
            <a:gdLst/>
            <a:ahLst/>
            <a:cxnLst/>
            <a:rect l="l" t="t" r="r" b="b"/>
            <a:pathLst>
              <a:path w="5135906" h="2353179">
                <a:moveTo>
                  <a:pt x="0" y="0"/>
                </a:moveTo>
                <a:lnTo>
                  <a:pt x="5135906" y="0"/>
                </a:lnTo>
                <a:lnTo>
                  <a:pt x="5135906" y="2353178"/>
                </a:lnTo>
                <a:lnTo>
                  <a:pt x="0" y="2353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33524" y="4486923"/>
            <a:ext cx="1018470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spc="273" dirty="0">
                <a:solidFill>
                  <a:srgbClr val="7ECBFF"/>
                </a:solidFill>
                <a:latin typeface="Coming Soon"/>
              </a:rPr>
              <a:t>Cell: 480-254-7483</a:t>
            </a:r>
          </a:p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spc="273" dirty="0">
                <a:solidFill>
                  <a:srgbClr val="7ECBFF"/>
                </a:solidFill>
                <a:latin typeface="Coming Soon"/>
              </a:rPr>
              <a:t>Email: </a:t>
            </a:r>
          </a:p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spc="273" dirty="0">
                <a:solidFill>
                  <a:srgbClr val="7ECBFF"/>
                </a:solidFill>
                <a:latin typeface="Coming Soon"/>
              </a:rPr>
              <a:t>  Biersdorff.kathleen@cusd80.com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8165" y="645802"/>
            <a:ext cx="667167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3E299B"/>
                </a:solidFill>
                <a:latin typeface="Bukhari Script"/>
              </a:rPr>
              <a:t>Contact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3E299B"/>
                </a:solidFill>
                <a:latin typeface="Bukhari Script"/>
              </a:rPr>
              <a:t>Information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02EAC-60F8-4EA4-0FC2-63FFE149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16" y="-13854"/>
            <a:ext cx="18368717" cy="10269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58D121-BBA1-E166-7BB7-9C6A7C802A35}"/>
              </a:ext>
            </a:extLst>
          </p:cNvPr>
          <p:cNvSpPr txBox="1"/>
          <p:nvPr/>
        </p:nvSpPr>
        <p:spPr>
          <a:xfrm>
            <a:off x="838200" y="1409700"/>
            <a:ext cx="9282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https://www.youtube.com/watch?v=C5rL5rgVv7U&amp;authuser=0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833" y="7799832"/>
            <a:ext cx="7577033" cy="257619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58083" y="7961757"/>
            <a:ext cx="7315200" cy="2487168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52197" y="1028700"/>
            <a:ext cx="16035803" cy="17807343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83426" y="1324727"/>
            <a:ext cx="9295412" cy="234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 spc="381">
                <a:solidFill>
                  <a:srgbClr val="F9705A"/>
                </a:solidFill>
                <a:latin typeface="Bukhari Script"/>
              </a:rPr>
              <a:t>CUSD Early Childhood Philsophy</a:t>
            </a:r>
          </a:p>
        </p:txBody>
      </p:sp>
      <p:sp>
        <p:nvSpPr>
          <p:cNvPr id="6" name="Freeform 6"/>
          <p:cNvSpPr/>
          <p:nvPr/>
        </p:nvSpPr>
        <p:spPr>
          <a:xfrm rot="-1057972">
            <a:off x="7502492" y="7004029"/>
            <a:ext cx="2283997" cy="2098422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96519">
            <a:off x="-2566509" y="10671757"/>
            <a:ext cx="20743377" cy="15086093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83426" y="4144443"/>
            <a:ext cx="9587020" cy="320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</a:pPr>
            <a:r>
              <a:rPr lang="en-US" sz="2899">
                <a:solidFill>
                  <a:srgbClr val="F6F6F6"/>
                </a:solidFill>
                <a:latin typeface="Coming Soon"/>
              </a:rPr>
              <a:t>Build a strong foundation for lifelong learners.</a:t>
            </a:r>
          </a:p>
          <a:p>
            <a:pPr algn="ctr">
              <a:lnSpc>
                <a:spcPts val="3189"/>
              </a:lnSpc>
            </a:pPr>
            <a:endParaRPr lang="en-US" sz="2899">
              <a:solidFill>
                <a:srgbClr val="F6F6F6"/>
              </a:solidFill>
              <a:latin typeface="Coming Soon"/>
            </a:endParaRPr>
          </a:p>
          <a:p>
            <a:pPr algn="ctr">
              <a:lnSpc>
                <a:spcPts val="3189"/>
              </a:lnSpc>
            </a:pPr>
            <a:r>
              <a:rPr lang="en-US" sz="2899">
                <a:solidFill>
                  <a:srgbClr val="F6F6F6"/>
                </a:solidFill>
                <a:latin typeface="Coming Soon"/>
              </a:rPr>
              <a:t>Create experience and discovery.</a:t>
            </a:r>
          </a:p>
          <a:p>
            <a:pPr algn="ctr">
              <a:lnSpc>
                <a:spcPts val="3189"/>
              </a:lnSpc>
            </a:pPr>
            <a:endParaRPr lang="en-US" sz="2899">
              <a:solidFill>
                <a:srgbClr val="F6F6F6"/>
              </a:solidFill>
              <a:latin typeface="Coming Soon"/>
            </a:endParaRPr>
          </a:p>
          <a:p>
            <a:pPr algn="ctr">
              <a:lnSpc>
                <a:spcPts val="3189"/>
              </a:lnSpc>
            </a:pPr>
            <a:r>
              <a:rPr lang="en-US" sz="2899">
                <a:solidFill>
                  <a:srgbClr val="F6F6F6"/>
                </a:solidFill>
                <a:latin typeface="Coming Soon"/>
              </a:rPr>
              <a:t>Provide developmentally appropriate curriculum </a:t>
            </a:r>
          </a:p>
          <a:p>
            <a:pPr algn="ctr">
              <a:lnSpc>
                <a:spcPts val="3189"/>
              </a:lnSpc>
            </a:pPr>
            <a:endParaRPr lang="en-US" sz="2899">
              <a:solidFill>
                <a:srgbClr val="F6F6F6"/>
              </a:solidFill>
              <a:latin typeface="Coming Soon"/>
            </a:endParaRPr>
          </a:p>
          <a:p>
            <a:pPr algn="ctr">
              <a:lnSpc>
                <a:spcPts val="3189"/>
              </a:lnSpc>
            </a:pPr>
            <a:r>
              <a:rPr lang="en-US" sz="2899">
                <a:solidFill>
                  <a:srgbClr val="F6F6F6"/>
                </a:solidFill>
                <a:latin typeface="Coming Soon"/>
              </a:rPr>
              <a:t>Cultivate a love for learning.</a:t>
            </a:r>
          </a:p>
          <a:p>
            <a:pPr algn="ctr">
              <a:lnSpc>
                <a:spcPts val="3189"/>
              </a:lnSpc>
              <a:spcBef>
                <a:spcPct val="0"/>
              </a:spcBef>
            </a:pPr>
            <a:endParaRPr lang="en-US" sz="2899">
              <a:solidFill>
                <a:srgbClr val="F6F6F6"/>
              </a:solidFill>
              <a:latin typeface="Coming Soo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5840"/>
            <a:ext cx="18288000" cy="12298680"/>
          </a:xfrm>
          <a:custGeom>
            <a:avLst/>
            <a:gdLst/>
            <a:ahLst/>
            <a:cxnLst/>
            <a:rect l="l" t="t" r="r" b="b"/>
            <a:pathLst>
              <a:path w="18288000" h="12298680">
                <a:moveTo>
                  <a:pt x="0" y="0"/>
                </a:moveTo>
                <a:lnTo>
                  <a:pt x="18288000" y="0"/>
                </a:lnTo>
                <a:lnTo>
                  <a:pt x="18288000" y="12298680"/>
                </a:lnTo>
                <a:lnTo>
                  <a:pt x="0" y="12298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69148" y="4422203"/>
            <a:ext cx="4590152" cy="11329101"/>
          </a:xfrm>
          <a:custGeom>
            <a:avLst/>
            <a:gdLst/>
            <a:ahLst/>
            <a:cxnLst/>
            <a:rect l="l" t="t" r="r" b="b"/>
            <a:pathLst>
              <a:path w="4590152" h="11329101">
                <a:moveTo>
                  <a:pt x="0" y="0"/>
                </a:moveTo>
                <a:lnTo>
                  <a:pt x="4590152" y="0"/>
                </a:lnTo>
                <a:lnTo>
                  <a:pt x="4590152" y="11329101"/>
                </a:lnTo>
                <a:lnTo>
                  <a:pt x="0" y="1132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2" r="-701" b="-67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79026" y="696929"/>
            <a:ext cx="14129947" cy="711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  <a:spcBef>
                <a:spcPct val="0"/>
              </a:spcBef>
            </a:pPr>
            <a:r>
              <a:rPr lang="en-US" sz="4997">
                <a:solidFill>
                  <a:srgbClr val="3E299B"/>
                </a:solidFill>
                <a:latin typeface="Bukhari Script"/>
              </a:rPr>
              <a:t>The 8 Learning Standards</a:t>
            </a:r>
          </a:p>
        </p:txBody>
      </p:sp>
      <p:sp>
        <p:nvSpPr>
          <p:cNvPr id="5" name="TextBox 5"/>
          <p:cNvSpPr txBox="1"/>
          <p:nvPr/>
        </p:nvSpPr>
        <p:spPr>
          <a:xfrm rot="-41663">
            <a:off x="2032514" y="5509385"/>
            <a:ext cx="4181034" cy="63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 spc="267">
                <a:solidFill>
                  <a:srgbClr val="F05441"/>
                </a:solidFill>
                <a:latin typeface="Coming Soon"/>
              </a:rPr>
              <a:t>mathematics</a:t>
            </a:r>
          </a:p>
        </p:txBody>
      </p:sp>
      <p:sp>
        <p:nvSpPr>
          <p:cNvPr id="6" name="TextBox 6"/>
          <p:cNvSpPr txBox="1"/>
          <p:nvPr/>
        </p:nvSpPr>
        <p:spPr>
          <a:xfrm rot="-17244">
            <a:off x="2080786" y="4506689"/>
            <a:ext cx="3305301" cy="63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 spc="267">
                <a:solidFill>
                  <a:srgbClr val="F05441"/>
                </a:solidFill>
                <a:latin typeface="Coming Soon"/>
              </a:rPr>
              <a:t>Fine art</a:t>
            </a:r>
          </a:p>
        </p:txBody>
      </p:sp>
      <p:sp>
        <p:nvSpPr>
          <p:cNvPr id="7" name="TextBox 7"/>
          <p:cNvSpPr txBox="1"/>
          <p:nvPr/>
        </p:nvSpPr>
        <p:spPr>
          <a:xfrm rot="2496">
            <a:off x="2079283" y="6955852"/>
            <a:ext cx="4784410" cy="63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  <a:spcBef>
                <a:spcPct val="0"/>
              </a:spcBef>
            </a:pPr>
            <a:r>
              <a:rPr lang="en-US" sz="4700" spc="267">
                <a:solidFill>
                  <a:srgbClr val="F05441"/>
                </a:solidFill>
                <a:latin typeface="Coming Soon"/>
              </a:rPr>
              <a:t>Social Studies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79026" y="8174585"/>
            <a:ext cx="3672093" cy="120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Social </a:t>
            </a:r>
          </a:p>
          <a:p>
            <a:pPr>
              <a:lnSpc>
                <a:spcPts val="460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Emotional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9290" y="2824543"/>
            <a:ext cx="5779087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Approaches to Learning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28651" y="4561420"/>
            <a:ext cx="5769725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Language and Literacy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63950" y="6160366"/>
            <a:ext cx="6358587" cy="321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Physical </a:t>
            </a:r>
          </a:p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Development, </a:t>
            </a:r>
          </a:p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Health</a:t>
            </a:r>
          </a:p>
          <a:p>
            <a:pPr algn="ctr">
              <a:lnSpc>
                <a:spcPts val="6440"/>
              </a:lnSpc>
            </a:pPr>
            <a:r>
              <a:rPr lang="en-US" sz="4600" spc="262">
                <a:solidFill>
                  <a:srgbClr val="F05441"/>
                </a:solidFill>
                <a:latin typeface="Coming Soon"/>
              </a:rPr>
              <a:t> &amp; Safety</a:t>
            </a:r>
          </a:p>
        </p:txBody>
      </p:sp>
      <p:sp>
        <p:nvSpPr>
          <p:cNvPr id="12" name="TextBox 12"/>
          <p:cNvSpPr txBox="1"/>
          <p:nvPr/>
        </p:nvSpPr>
        <p:spPr>
          <a:xfrm rot="404795">
            <a:off x="13966435" y="3103535"/>
            <a:ext cx="2319841" cy="62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4600" spc="262">
                <a:solidFill>
                  <a:srgbClr val="9D649A"/>
                </a:solidFill>
                <a:latin typeface="Coming Soon"/>
              </a:rPr>
              <a:t>Science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2566509" y="10671757"/>
            <a:ext cx="20743377" cy="15086093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3971" y="7799832"/>
            <a:ext cx="7639171" cy="2597318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200033" y="7972373"/>
            <a:ext cx="7553316" cy="2568128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86823" y="4591031"/>
            <a:ext cx="1136055" cy="842420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788966" y="4783512"/>
            <a:ext cx="1125996" cy="83496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91150" flipH="1">
            <a:off x="13278918" y="5952141"/>
            <a:ext cx="2243491" cy="1181197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74444">
            <a:off x="1773103" y="1576301"/>
            <a:ext cx="1522572" cy="1267887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976678">
            <a:off x="14731331" y="1657335"/>
            <a:ext cx="1522572" cy="1267887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458083" y="7901432"/>
            <a:ext cx="8082674" cy="2748109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09349" y="4783512"/>
            <a:ext cx="283779" cy="283779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186222" y="3806661"/>
            <a:ext cx="283779" cy="283779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31674" y="1477596"/>
            <a:ext cx="283779" cy="283779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362301" y="7222098"/>
            <a:ext cx="283779" cy="283779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15565" y="1790694"/>
            <a:ext cx="2155127" cy="8229600"/>
          </a:xfrm>
          <a:custGeom>
            <a:avLst/>
            <a:gdLst/>
            <a:ahLst/>
            <a:cxnLst/>
            <a:rect l="l" t="t" r="r" b="b"/>
            <a:pathLst>
              <a:path w="2155127" h="8229600">
                <a:moveTo>
                  <a:pt x="0" y="0"/>
                </a:moveTo>
                <a:lnTo>
                  <a:pt x="2155127" y="0"/>
                </a:lnTo>
                <a:lnTo>
                  <a:pt x="21551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409349" y="-13233"/>
            <a:ext cx="10233356" cy="222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42"/>
              </a:lnSpc>
              <a:spcBef>
                <a:spcPct val="0"/>
              </a:spcBef>
            </a:pPr>
            <a:r>
              <a:rPr lang="en-US" sz="9600" dirty="0">
                <a:solidFill>
                  <a:srgbClr val="F05441"/>
                </a:solidFill>
                <a:latin typeface="Bukhari Script"/>
              </a:rPr>
              <a:t>Tonight's</a:t>
            </a:r>
            <a:r>
              <a:rPr lang="en-US" sz="15583" dirty="0">
                <a:solidFill>
                  <a:srgbClr val="F05441"/>
                </a:solidFill>
                <a:latin typeface="Bukhari Script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23257" y="-283566"/>
            <a:ext cx="7344020" cy="225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0"/>
              </a:lnSpc>
              <a:spcBef>
                <a:spcPct val="0"/>
              </a:spcBef>
            </a:pPr>
            <a:r>
              <a:rPr lang="en-US" sz="9600" dirty="0">
                <a:solidFill>
                  <a:srgbClr val="4FBABC"/>
                </a:solidFill>
                <a:latin typeface="Bukhari Script"/>
              </a:rPr>
              <a:t>Topics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30532" y="2752072"/>
            <a:ext cx="12530634" cy="13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296" dirty="0">
                <a:solidFill>
                  <a:srgbClr val="000000"/>
                </a:solidFill>
                <a:latin typeface="Coming Soon"/>
              </a:rPr>
              <a:t>What does a day in room 3 look like?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98841" y="4227177"/>
            <a:ext cx="15011400" cy="6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5199" spc="296" dirty="0">
                <a:solidFill>
                  <a:srgbClr val="000000"/>
                </a:solidFill>
                <a:latin typeface="Coming Soon"/>
              </a:rPr>
              <a:t>What does potty trained look like at school?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76803" y="5566802"/>
            <a:ext cx="13920505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296">
                <a:solidFill>
                  <a:srgbClr val="000000"/>
                </a:solidFill>
                <a:latin typeface="Coming Soon"/>
              </a:rPr>
              <a:t>What can you do at home to help your child be successful?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76803" y="7523289"/>
            <a:ext cx="3617119" cy="6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5199" spc="296" dirty="0">
                <a:solidFill>
                  <a:srgbClr val="000000"/>
                </a:solidFill>
                <a:latin typeface="Coming Soon"/>
              </a:rPr>
              <a:t>Late Policy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70692" y="8998944"/>
            <a:ext cx="12850314" cy="6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296" dirty="0">
                <a:solidFill>
                  <a:srgbClr val="000000"/>
                </a:solidFill>
                <a:latin typeface="Coming Soon"/>
              </a:rPr>
              <a:t>Contact Information and Questions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82" y="0"/>
            <a:ext cx="18719995" cy="10539747"/>
          </a:xfrm>
          <a:custGeom>
            <a:avLst/>
            <a:gdLst/>
            <a:ahLst/>
            <a:cxnLst/>
            <a:rect l="l" t="t" r="r" b="b"/>
            <a:pathLst>
              <a:path w="18719995" h="10539747">
                <a:moveTo>
                  <a:pt x="0" y="0"/>
                </a:moveTo>
                <a:lnTo>
                  <a:pt x="18719995" y="0"/>
                </a:lnTo>
                <a:lnTo>
                  <a:pt x="18719995" y="10539747"/>
                </a:lnTo>
                <a:lnTo>
                  <a:pt x="0" y="1053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endParaRPr lang="en-US" b="0" dirty="0">
              <a:solidFill>
                <a:schemeClr val="tx2"/>
              </a:solidFill>
              <a:effectLst/>
              <a:latin typeface="AbcBulletin" panose="00000400000000000000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b="0" dirty="0">
                <a:solidFill>
                  <a:schemeClr val="tx2"/>
                </a:solidFill>
                <a:effectLst/>
                <a:latin typeface="AbcBulletin" panose="00000400000000000000" pitchFamily="2" charset="0"/>
              </a:rPr>
            </a:br>
            <a:br>
              <a:rPr lang="en-US" dirty="0">
                <a:latin typeface="AbcBulletin" panose="00000400000000000000" pitchFamily="2" charset="0"/>
              </a:rPr>
            </a:br>
            <a:endParaRPr lang="en-US" dirty="0">
              <a:latin typeface="AbcBulletin" panose="000004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EB7D583-0B5A-A432-CB0A-C29C57C8A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341984"/>
              </p:ext>
            </p:extLst>
          </p:nvPr>
        </p:nvGraphicFramePr>
        <p:xfrm>
          <a:off x="3810000" y="2019300"/>
          <a:ext cx="11811000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874374388"/>
                    </a:ext>
                  </a:extLst>
                </a:gridCol>
                <a:gridCol w="5905500">
                  <a:extLst>
                    <a:ext uri="{9D8B030D-6E8A-4147-A177-3AD203B41FA5}">
                      <a16:colId xmlns:a16="http://schemas.microsoft.com/office/drawing/2014/main" val="3088672972"/>
                    </a:ext>
                  </a:extLst>
                </a:gridCol>
              </a:tblGrid>
              <a:tr h="3649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DJB On the Spot" panose="02000500000000000000" pitchFamily="2" charset="0"/>
                          <a:cs typeface="Amatic SC" panose="00000500000000000000" pitchFamily="2" charset="-79"/>
                        </a:rPr>
                        <a:t>OUR SCHEDULE</a:t>
                      </a:r>
                      <a:endParaRPr lang="en-US" sz="1800" b="0" dirty="0">
                        <a:solidFill>
                          <a:schemeClr val="tx2"/>
                        </a:solidFill>
                        <a:effectLst/>
                        <a:latin typeface="DJB On the Spot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88062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Outdoor Exploration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8:00-8:40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27879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Routine into classroom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8:40-8:45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450759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Breakfast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8:45- 9:05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446599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Opening Circle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9:05-9:35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56709"/>
                  </a:ext>
                </a:extLst>
              </a:tr>
              <a:tr h="638676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learning centers/ therapy/ small group instruction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9:35-10:25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83039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Bye AM students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10:25-10:30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468944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Centers/Quiet Time/ Potty &amp; wash hands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10:30-11:20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620602"/>
                  </a:ext>
                </a:extLst>
              </a:tr>
              <a:tr h="638676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Lunch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11:20-11:40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465455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Whole Group Potty and wash hands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11:50-11:55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484115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Silent Reading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11:55-12:05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104897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Tabletop activity-PM Student arrival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12:05-12:30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229983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Outdoor Exploration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12:30-1:00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863063"/>
                  </a:ext>
                </a:extLst>
              </a:tr>
              <a:tr h="364958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Afternoon Circle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1:00-1:30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877649"/>
                  </a:ext>
                </a:extLst>
              </a:tr>
              <a:tr h="638676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learning centers/ therapy/ small group instruction/Snack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1:30-2:10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40811"/>
                  </a:ext>
                </a:extLst>
              </a:tr>
              <a:tr h="638676"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BYE ALL Students </a:t>
                      </a:r>
                      <a:r>
                        <a:rPr lang="en-US" dirty="0">
                          <a:solidFill>
                            <a:schemeClr val="tx2"/>
                          </a:solidFill>
                          <a:latin typeface="AbcBulletin" panose="00000400000000000000" pitchFamily="2" charset="0"/>
                          <a:cs typeface="Amatic SC" panose="00000500000000000000" pitchFamily="2" charset="-79"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AbcBulletin" panose="00000400000000000000" pitchFamily="2" charset="0"/>
                        </a:rPr>
                        <a:t>2:30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2"/>
                        </a:solidFill>
                        <a:effectLst/>
                        <a:latin typeface="AbcBulletin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482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40629" y="-1271043"/>
            <a:ext cx="19904126" cy="13982649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7" y="0"/>
                </a:lnTo>
                <a:lnTo>
                  <a:pt x="19904127" y="13982648"/>
                </a:lnTo>
                <a:lnTo>
                  <a:pt x="0" y="1398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48806" y="1056505"/>
            <a:ext cx="2332775" cy="2332775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59489" y="4768248"/>
            <a:ext cx="6754799" cy="6233719"/>
          </a:xfrm>
          <a:custGeom>
            <a:avLst/>
            <a:gdLst/>
            <a:ahLst/>
            <a:cxnLst/>
            <a:rect l="l" t="t" r="r" b="b"/>
            <a:pathLst>
              <a:path w="6754799" h="6233719">
                <a:moveTo>
                  <a:pt x="0" y="0"/>
                </a:moveTo>
                <a:lnTo>
                  <a:pt x="6754799" y="0"/>
                </a:lnTo>
                <a:lnTo>
                  <a:pt x="6754799" y="6233720"/>
                </a:lnTo>
                <a:lnTo>
                  <a:pt x="0" y="6233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7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293346" y="149407"/>
            <a:ext cx="11741051" cy="155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9"/>
              </a:lnSpc>
            </a:pPr>
            <a:r>
              <a:rPr lang="en-US" sz="8000" dirty="0">
                <a:solidFill>
                  <a:srgbClr val="DA5432"/>
                </a:solidFill>
                <a:latin typeface="Bukhari Script"/>
              </a:rPr>
              <a:t>Who is in Room 3?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95310" y="2182265"/>
            <a:ext cx="12287653" cy="5948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3"/>
              </a:lnSpc>
            </a:pPr>
            <a:r>
              <a:rPr lang="en-US" sz="5774" dirty="0">
                <a:solidFill>
                  <a:srgbClr val="DA5432"/>
                </a:solidFill>
                <a:latin typeface="Coming Soon"/>
              </a:rPr>
              <a:t>Special education Teacher: Kat Biersdorff</a:t>
            </a:r>
          </a:p>
          <a:p>
            <a:pPr algn="ctr">
              <a:lnSpc>
                <a:spcPts val="9413"/>
              </a:lnSpc>
            </a:pPr>
            <a:r>
              <a:rPr lang="en-US" sz="5774" dirty="0">
                <a:solidFill>
                  <a:srgbClr val="DA5432"/>
                </a:solidFill>
                <a:latin typeface="Coming Soon"/>
              </a:rPr>
              <a:t>Paraprofessional: Ms. Jayne</a:t>
            </a:r>
          </a:p>
          <a:p>
            <a:pPr algn="ctr">
              <a:lnSpc>
                <a:spcPts val="9413"/>
              </a:lnSpc>
            </a:pPr>
            <a:r>
              <a:rPr lang="en-US" sz="5774" dirty="0">
                <a:solidFill>
                  <a:srgbClr val="DA5432"/>
                </a:solidFill>
                <a:latin typeface="Coming Soon"/>
              </a:rPr>
              <a:t> Paraprofessional: Ms. </a:t>
            </a:r>
            <a:r>
              <a:rPr lang="en-US" sz="5774" dirty="0" err="1">
                <a:solidFill>
                  <a:srgbClr val="DA5432"/>
                </a:solidFill>
                <a:latin typeface="Coming Soon"/>
              </a:rPr>
              <a:t>Neredia</a:t>
            </a:r>
            <a:endParaRPr lang="en-US" sz="5774" dirty="0">
              <a:solidFill>
                <a:srgbClr val="DA5432"/>
              </a:solidFill>
              <a:latin typeface="Coming Soon"/>
            </a:endParaRPr>
          </a:p>
          <a:p>
            <a:pPr algn="ctr">
              <a:lnSpc>
                <a:spcPts val="9413"/>
              </a:lnSpc>
            </a:pPr>
            <a:r>
              <a:rPr lang="en-US" sz="5774" dirty="0">
                <a:solidFill>
                  <a:srgbClr val="DA5432"/>
                </a:solidFill>
                <a:latin typeface="Coming Soon"/>
              </a:rPr>
              <a:t>SLP: Ms. Hannah (on Mondays)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1" y="0"/>
            <a:ext cx="18280599" cy="10287000"/>
          </a:xfrm>
          <a:custGeom>
            <a:avLst/>
            <a:gdLst/>
            <a:ahLst/>
            <a:cxnLst/>
            <a:rect l="l" t="t" r="r" b="b"/>
            <a:pathLst>
              <a:path w="18280599" h="10287000">
                <a:moveTo>
                  <a:pt x="0" y="0"/>
                </a:moveTo>
                <a:lnTo>
                  <a:pt x="18280598" y="0"/>
                </a:lnTo>
                <a:lnTo>
                  <a:pt x="18280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55469" y="4474023"/>
            <a:ext cx="5964577" cy="5812977"/>
          </a:xfrm>
          <a:custGeom>
            <a:avLst/>
            <a:gdLst/>
            <a:ahLst/>
            <a:cxnLst/>
            <a:rect l="l" t="t" r="r" b="b"/>
            <a:pathLst>
              <a:path w="5964577" h="5812977">
                <a:moveTo>
                  <a:pt x="0" y="0"/>
                </a:moveTo>
                <a:lnTo>
                  <a:pt x="5964577" y="0"/>
                </a:lnTo>
                <a:lnTo>
                  <a:pt x="5964577" y="5812977"/>
                </a:lnTo>
                <a:lnTo>
                  <a:pt x="0" y="5812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1746" y="1683175"/>
            <a:ext cx="17924507" cy="874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4"/>
              </a:lnSpc>
            </a:pPr>
            <a:r>
              <a:rPr lang="en-US" sz="6834" spc="389" dirty="0">
                <a:solidFill>
                  <a:srgbClr val="3E299B"/>
                </a:solidFill>
                <a:latin typeface="Bukhari Script"/>
              </a:rPr>
              <a:t>Circle Time </a:t>
            </a:r>
          </a:p>
          <a:p>
            <a:pPr algn="ctr">
              <a:lnSpc>
                <a:spcPts val="3734"/>
              </a:lnSpc>
            </a:pPr>
            <a:endParaRPr lang="en-US" sz="6834" spc="389" dirty="0">
              <a:solidFill>
                <a:srgbClr val="3E299B"/>
              </a:solidFill>
              <a:latin typeface="Bukhari Script"/>
            </a:endParaRPr>
          </a:p>
          <a:p>
            <a:pPr algn="ctr">
              <a:lnSpc>
                <a:spcPts val="6817"/>
              </a:lnSpc>
            </a:pPr>
            <a:r>
              <a:rPr lang="en-US" sz="5367" dirty="0">
                <a:solidFill>
                  <a:srgbClr val="9D649A"/>
                </a:solidFill>
                <a:latin typeface="Coming Soon"/>
              </a:rPr>
              <a:t>Generally teachers begin this group time with a specific topic for discussion. </a:t>
            </a:r>
          </a:p>
          <a:p>
            <a:pPr>
              <a:lnSpc>
                <a:spcPts val="6284"/>
              </a:lnSpc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Specific routines focused on during circle time are: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Daily Schedule (predictability and group plan)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Singing (rhythm, repetition, rhyme)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Movement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Books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Introduce concepts, letters, and sounds</a:t>
            </a:r>
          </a:p>
          <a:p>
            <a:pPr marL="1068334" lvl="1" indent="-534167">
              <a:lnSpc>
                <a:spcPts val="6284"/>
              </a:lnSpc>
              <a:buFont typeface="Arial"/>
              <a:buChar char="•"/>
            </a:pPr>
            <a:r>
              <a:rPr lang="en-US" sz="4948" dirty="0">
                <a:solidFill>
                  <a:srgbClr val="9D649A"/>
                </a:solidFill>
                <a:latin typeface="Coming Soon"/>
              </a:rPr>
              <a:t>Demonstrate Projects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607" y="-4437242"/>
            <a:ext cx="19477142" cy="15009586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476" r="-23413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6695" y="6948429"/>
            <a:ext cx="16230600" cy="3591020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291624">
            <a:off x="2615612" y="-5385533"/>
            <a:ext cx="23746338" cy="16681802"/>
          </a:xfrm>
          <a:custGeom>
            <a:avLst/>
            <a:gdLst/>
            <a:ahLst/>
            <a:cxnLst/>
            <a:rect l="l" t="t" r="r" b="b"/>
            <a:pathLst>
              <a:path w="23746338" h="16681802">
                <a:moveTo>
                  <a:pt x="0" y="0"/>
                </a:moveTo>
                <a:lnTo>
                  <a:pt x="23746338" y="0"/>
                </a:lnTo>
                <a:lnTo>
                  <a:pt x="23746338" y="16681802"/>
                </a:lnTo>
                <a:lnTo>
                  <a:pt x="0" y="1668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591490" y="4415384"/>
            <a:ext cx="9240380" cy="728835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50"/>
                </a:lnTo>
                <a:lnTo>
                  <a:pt x="0" y="7288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7224"/>
            <a:ext cx="4010020" cy="3784456"/>
          </a:xfrm>
          <a:custGeom>
            <a:avLst/>
            <a:gdLst/>
            <a:ahLst/>
            <a:cxnLst/>
            <a:rect l="l" t="t" r="r" b="b"/>
            <a:pathLst>
              <a:path w="4010020" h="3784456">
                <a:moveTo>
                  <a:pt x="0" y="0"/>
                </a:moveTo>
                <a:lnTo>
                  <a:pt x="4010020" y="0"/>
                </a:lnTo>
                <a:lnTo>
                  <a:pt x="4010020" y="3784456"/>
                </a:lnTo>
                <a:lnTo>
                  <a:pt x="0" y="378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412129" y="211049"/>
            <a:ext cx="13875871" cy="107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  <a:spcBef>
                <a:spcPct val="0"/>
              </a:spcBef>
            </a:pPr>
            <a:r>
              <a:rPr lang="en-US" sz="6199" spc="353">
                <a:solidFill>
                  <a:srgbClr val="71A6A1"/>
                </a:solidFill>
                <a:latin typeface="Bukhari Script"/>
              </a:rPr>
              <a:t>Centers and Clean Up</a:t>
            </a:r>
          </a:p>
          <a:p>
            <a:pPr algn="ctr">
              <a:lnSpc>
                <a:spcPts val="3800"/>
              </a:lnSpc>
              <a:spcBef>
                <a:spcPct val="0"/>
              </a:spcBef>
            </a:pPr>
            <a:endParaRPr lang="en-US" sz="6199" spc="353">
              <a:solidFill>
                <a:srgbClr val="71A6A1"/>
              </a:solidFill>
              <a:latin typeface="Bukhari Script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Theme and literacy based centers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Opportunity to work on art projects, themed 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or skill based projects, therapy, and IEP goals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Promotes making choices and 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encourages social interactions</a:t>
            </a:r>
          </a:p>
          <a:p>
            <a:pPr algn="ctr">
              <a:lnSpc>
                <a:spcPts val="2499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   All students participate in cleaning up</a:t>
            </a:r>
          </a:p>
          <a:p>
            <a:pPr algn="ctr">
              <a:lnSpc>
                <a:spcPts val="22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 spc="142">
                <a:solidFill>
                  <a:srgbClr val="F05441"/>
                </a:solidFill>
                <a:latin typeface="Coming Soon"/>
              </a:rPr>
              <a:t>    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Promotes teamwork and shared responsibility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          Encourages responsibility and      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          respect for their surroundings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             Responsibility builds self  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400" spc="250">
                <a:solidFill>
                  <a:srgbClr val="F05441"/>
                </a:solidFill>
                <a:latin typeface="Coming Soon"/>
              </a:rPr>
              <a:t>     confidence</a:t>
            </a:r>
          </a:p>
          <a:p>
            <a:pPr algn="ctr">
              <a:lnSpc>
                <a:spcPts val="4800"/>
              </a:lnSpc>
              <a:spcBef>
                <a:spcPct val="0"/>
              </a:spcBef>
            </a:pPr>
            <a:endParaRPr lang="en-US" sz="4400" spc="250">
              <a:solidFill>
                <a:srgbClr val="F05441"/>
              </a:solidFill>
              <a:latin typeface="Coming So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593</Words>
  <Application>Microsoft Office PowerPoint</Application>
  <PresentationFormat>Custom</PresentationFormat>
  <Paragraphs>148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Coming Soon</vt:lpstr>
      <vt:lpstr>DJB On the Spot</vt:lpstr>
      <vt:lpstr>Calibri</vt:lpstr>
      <vt:lpstr>Arial</vt:lpstr>
      <vt:lpstr>Bukhari Script</vt:lpstr>
      <vt:lpstr>AbcBulletin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Night of Learning 2023</dc:title>
  <cp:lastModifiedBy>Biersdorff, Kathleen</cp:lastModifiedBy>
  <cp:revision>4</cp:revision>
  <dcterms:created xsi:type="dcterms:W3CDTF">2006-08-16T00:00:00Z</dcterms:created>
  <dcterms:modified xsi:type="dcterms:W3CDTF">2023-08-04T15:17:17Z</dcterms:modified>
  <dc:identifier>DAFpyeze7vo</dc:identifier>
</cp:coreProperties>
</file>